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2" r:id="rId3"/>
    <p:sldId id="261" r:id="rId4"/>
    <p:sldId id="257" r:id="rId5"/>
    <p:sldId id="259" r:id="rId6"/>
    <p:sldId id="260" r:id="rId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howGuides="1">
      <p:cViewPr varScale="1">
        <p:scale>
          <a:sx n="55" d="100"/>
          <a:sy n="55" d="100"/>
        </p:scale>
        <p:origin x="220" y="36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32697-F2ED-C1D5-403E-2E4D44EF0C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EEF142-FDEA-B36C-4E44-C1016D5E83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5ACD7-B651-9F58-067D-5C7A5C910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06/06/2025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49480-D98F-4338-A53E-B125FC436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FBAC2-ABA4-F66B-DCAE-CB3DC77C9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09393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1BBD6-0452-C590-67E3-DA1C53EF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30090B-CA9D-BD87-9B14-E353B029D5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40CFA-B509-60C9-5310-6855808BB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06/06/2025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83031-35F9-1AF0-C080-133376280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7B6F9-8881-D23B-DAC0-AB656AA11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75767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6B62BA-F147-AFC9-8897-5D8FD139C8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55216C-E2F2-DCEE-7AD7-78576F26FD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AC8D2-D6FE-B379-09BB-7629054E1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06/06/2025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00A73-B96E-F06F-9D7D-CD31ECD8F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489B25-B81A-8247-0C70-7572CC880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2939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CFB20-6889-EE55-017A-A8B2610AA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33F0E-FED1-F93E-EDA9-D18E170409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21857-2339-209F-81BE-63C700617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06/06/2025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FCEF4-1D78-8F99-5248-708A741FE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FB420-7933-59A6-1F11-D7C2C0F84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21185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9A13B-A437-D9D9-A864-0D9221BB3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761FDA-185B-043F-6416-ACC93D8F16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DC970A-6399-AE9B-AEB1-6EAF434D4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06/06/2025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8B447E-4CB1-01D9-D267-43CA6C477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78567E-79EF-B5F5-931C-94C67401B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59532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9D128-3B36-1534-136F-05C1079FF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ACEF8-48EC-6F05-D0F7-C6E528A89F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7E12C7-F97D-485A-BB71-13F7DE4526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5846FB-E195-2DF7-63D8-0C3CA84FA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06/06/2025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CD2B9C-7F98-460C-35D7-0C9ADD296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E5F9C8-6E9C-D2A7-A8C3-79C1D836C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5507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FAC8C-332F-AED3-2421-865A0DF9E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6E9D3A-6937-39E9-45AE-4067774F44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C8E10A-92B7-C3E1-E9F6-D8FC5729AD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E8EDE7-55BF-F284-6D04-85E66C97B4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A7E6F0-6BDD-93A8-5E1B-A2C204FBE4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A78484-8D95-4DE4-6FC0-A2F791502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06/06/2025</a:t>
            </a:fld>
            <a:endParaRPr lang="es-MX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870583-7D7C-FD0E-D05B-4010996CC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A2FD18-A55E-81A6-05AF-A4C5EC4F8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91105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F3576-4904-7FC6-3F0E-9B125AB87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F552C-8B87-2816-CB39-5B19E4652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06/06/2025</a:t>
            </a:fld>
            <a:endParaRPr lang="es-MX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318DAA-AB5B-8D7A-930B-FE694E12B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AD5A55-6D23-A068-800E-B820F3FD6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99043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D708F7-4711-BC74-7288-4C280AC51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06/06/2025</a:t>
            </a:fld>
            <a:endParaRPr lang="es-MX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678BC1-C6D1-9BD9-EECB-C7BB4329E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F03908-F42D-87F5-2141-4A663871C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7797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C3F3A-1B30-8E6B-DE12-5DAE65202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5527E-AD6C-009F-7F1A-6E781E902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9D7DC6-625E-EF96-9A45-2D5F501C33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DEBAA1-27A4-8A17-D4A6-8AE7BC1FC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06/06/2025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D6B392-0BC6-F9CA-0D22-881D94BD9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61900B-16E4-EF38-AEB8-2F8B7C73B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95469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7C1F5-FF49-5BBE-DF45-5E2F7E684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672517-6AF4-3097-42B9-2FEDE64591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48641-BDB5-9345-FA77-55D3022F0C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937D3A-B14E-12D3-9101-FCA36A4C3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CE75-02A1-40D4-9743-67BA5950613D}" type="datetimeFigureOut">
              <a:rPr lang="es-MX" smtClean="0"/>
              <a:t>06/06/2025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7437EC-EDF9-3672-6754-7A77596F7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75B935-5EE9-D2E8-7EF1-767113E3E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59115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EE8F40-B50B-ABCB-0016-D6C1F2546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6DB70-AFE5-8DA5-E643-4EEC5B14B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1BBE2-B754-A36E-1574-E4E5C0C10A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68CE75-02A1-40D4-9743-67BA5950613D}" type="datetimeFigureOut">
              <a:rPr lang="es-MX" smtClean="0"/>
              <a:t>06/06/2025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EEDF1-D1CD-25FF-9D2B-57F0B57AC0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D6C9E-C839-28E3-D86C-A59DE4DFF5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0CFEB6-090A-4D84-912C-962A3152E1D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81215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ow To Make A Player-Run Tavern In DND">
            <a:extLst>
              <a:ext uri="{FF2B5EF4-FFF2-40B4-BE49-F238E27FC236}">
                <a16:creationId xmlns:a16="http://schemas.microsoft.com/office/drawing/2014/main" id="{FBF4182A-B73A-E04C-8A0D-612AEAFA69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>
            <a:fillRect/>
          </a:stretch>
        </p:blipFill>
        <p:spPr bwMode="auto">
          <a:xfrm>
            <a:off x="0" y="-1"/>
            <a:ext cx="12192000" cy="7003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9C11E47-C812-D178-A9AA-00B6731E3030}"/>
              </a:ext>
            </a:extLst>
          </p:cNvPr>
          <p:cNvSpPr/>
          <p:nvPr/>
        </p:nvSpPr>
        <p:spPr>
          <a:xfrm>
            <a:off x="4671386" y="187781"/>
            <a:ext cx="2524071" cy="6068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MAKE YOUR PARTY</a:t>
            </a:r>
            <a:endParaRPr lang="es-MX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F49C0D-C9EA-0713-85C0-FE8742F485E7}"/>
              </a:ext>
            </a:extLst>
          </p:cNvPr>
          <p:cNvSpPr/>
          <p:nvPr/>
        </p:nvSpPr>
        <p:spPr>
          <a:xfrm>
            <a:off x="627274" y="1692735"/>
            <a:ext cx="2524071" cy="6068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GUERRERO +2F</a:t>
            </a:r>
            <a:endParaRPr lang="es-MX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2D5D24A-6162-4577-E849-2F85514A7C10}"/>
              </a:ext>
            </a:extLst>
          </p:cNvPr>
          <p:cNvSpPr/>
          <p:nvPr/>
        </p:nvSpPr>
        <p:spPr>
          <a:xfrm>
            <a:off x="4421014" y="3702506"/>
            <a:ext cx="2524071" cy="6068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MAGO +2S</a:t>
            </a:r>
            <a:endParaRPr lang="es-MX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F8E246-DEDA-B42B-78BD-A30AB37D8BB6}"/>
              </a:ext>
            </a:extLst>
          </p:cNvPr>
          <p:cNvSpPr/>
          <p:nvPr/>
        </p:nvSpPr>
        <p:spPr>
          <a:xfrm>
            <a:off x="7195457" y="4158031"/>
            <a:ext cx="2524071" cy="6068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PICARO +2D</a:t>
            </a:r>
            <a:endParaRPr lang="es-MX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3FB36AB-0EAA-D0F7-DD86-57FD35255391}"/>
              </a:ext>
            </a:extLst>
          </p:cNvPr>
          <p:cNvSpPr/>
          <p:nvPr/>
        </p:nvSpPr>
        <p:spPr>
          <a:xfrm>
            <a:off x="6576385" y="4902660"/>
            <a:ext cx="2524071" cy="13566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HECHICERO +1S</a:t>
            </a:r>
          </a:p>
          <a:p>
            <a:pPr algn="ctr"/>
            <a:r>
              <a:rPr lang="en-US" dirty="0"/>
              <a:t>+</a:t>
            </a:r>
            <a:r>
              <a:rPr lang="en-US" dirty="0" err="1"/>
              <a:t>conjuro</a:t>
            </a:r>
            <a:r>
              <a:rPr lang="en-US" dirty="0"/>
              <a:t> </a:t>
            </a:r>
            <a:r>
              <a:rPr lang="en-US" dirty="0" err="1"/>
              <a:t>rapido</a:t>
            </a:r>
            <a:endParaRPr lang="en-US" dirty="0"/>
          </a:p>
          <a:p>
            <a:pPr algn="ctr"/>
            <a:r>
              <a:rPr lang="en-US" dirty="0"/>
              <a:t>+</a:t>
            </a:r>
            <a:r>
              <a:rPr lang="en-US" dirty="0" err="1"/>
              <a:t>transmutacion</a:t>
            </a:r>
            <a:endParaRPr lang="es-MX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B1788C-061F-678F-6BE6-6A5CE5F1AEFE}"/>
              </a:ext>
            </a:extLst>
          </p:cNvPr>
          <p:cNvSpPr txBox="1"/>
          <p:nvPr/>
        </p:nvSpPr>
        <p:spPr>
          <a:xfrm>
            <a:off x="0" y="187781"/>
            <a:ext cx="348398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TABERNA</a:t>
            </a:r>
            <a:endParaRPr lang="en-US" sz="3200" dirty="0">
              <a:highlight>
                <a:srgbClr val="FFFF00"/>
              </a:highlight>
            </a:endParaRPr>
          </a:p>
          <a:p>
            <a:endParaRPr lang="es-MX" sz="32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414273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C] My Campaign World Map (based on Collabris). Looking for feedback! : r/ DnD">
            <a:extLst>
              <a:ext uri="{FF2B5EF4-FFF2-40B4-BE49-F238E27FC236}">
                <a16:creationId xmlns:a16="http://schemas.microsoft.com/office/drawing/2014/main" id="{3FCBFD6C-8D98-DC4D-63A9-275D2AE513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" t="24616" r="1904" b="3240"/>
          <a:stretch>
            <a:fillRect/>
          </a:stretch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AB94F51-CE7A-555B-0889-343C22995F94}"/>
              </a:ext>
            </a:extLst>
          </p:cNvPr>
          <p:cNvSpPr txBox="1"/>
          <p:nvPr/>
        </p:nvSpPr>
        <p:spPr>
          <a:xfrm>
            <a:off x="0" y="187781"/>
            <a:ext cx="348398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MAPA DE VIAJE</a:t>
            </a:r>
            <a:endParaRPr lang="en-US" sz="3200" dirty="0">
              <a:highlight>
                <a:srgbClr val="FFFF00"/>
              </a:highlight>
            </a:endParaRPr>
          </a:p>
          <a:p>
            <a:endParaRPr lang="es-MX" sz="32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284653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D9710CFC-8C40-773D-D999-F30B7795268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529" t="32228" r="18529" b="32228"/>
          <a:stretch>
            <a:fillRect/>
          </a:stretch>
        </p:blipFill>
        <p:spPr>
          <a:xfrm>
            <a:off x="25326" y="-1"/>
            <a:ext cx="12141348" cy="685800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33279AF-3048-BF38-2D61-9D4C2B370B99}"/>
              </a:ext>
            </a:extLst>
          </p:cNvPr>
          <p:cNvSpPr/>
          <p:nvPr/>
        </p:nvSpPr>
        <p:spPr>
          <a:xfrm>
            <a:off x="88500" y="4444095"/>
            <a:ext cx="2972200" cy="21632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PLAYER PARTY</a:t>
            </a:r>
          </a:p>
          <a:p>
            <a:pPr algn="ctr"/>
            <a:r>
              <a:rPr lang="en-US" dirty="0"/>
              <a:t>HEALTH 20/20</a:t>
            </a:r>
          </a:p>
          <a:p>
            <a:pPr algn="ctr"/>
            <a:r>
              <a:rPr lang="en-US" dirty="0"/>
              <a:t>POWER 5/5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GUERRERO +2F</a:t>
            </a:r>
          </a:p>
          <a:p>
            <a:pPr algn="ctr"/>
            <a:r>
              <a:rPr lang="en-US" dirty="0"/>
              <a:t>PICARO  +2D</a:t>
            </a:r>
          </a:p>
          <a:p>
            <a:pPr algn="ctr"/>
            <a:r>
              <a:rPr lang="en-US" dirty="0"/>
              <a:t>HECHICERO +3S</a:t>
            </a:r>
            <a:endParaRPr lang="es-MX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807F35A-87F4-2F26-6127-F04B2F5E9213}"/>
              </a:ext>
            </a:extLst>
          </p:cNvPr>
          <p:cNvGrpSpPr/>
          <p:nvPr/>
        </p:nvGrpSpPr>
        <p:grpSpPr>
          <a:xfrm>
            <a:off x="5620800" y="262348"/>
            <a:ext cx="2235577" cy="2518667"/>
            <a:chOff x="3860423" y="376239"/>
            <a:chExt cx="2235577" cy="2518667"/>
          </a:xfrm>
        </p:grpSpPr>
        <p:pic>
          <p:nvPicPr>
            <p:cNvPr id="2050" name="Picture 2" descr="Goblin | CARDS | Shadowverse: Evolve">
              <a:extLst>
                <a:ext uri="{FF2B5EF4-FFF2-40B4-BE49-F238E27FC236}">
                  <a16:creationId xmlns:a16="http://schemas.microsoft.com/office/drawing/2014/main" id="{18F81AE4-BF87-E1F3-64A2-94F58E23AB9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496"/>
            <a:stretch>
              <a:fillRect/>
            </a:stretch>
          </p:blipFill>
          <p:spPr bwMode="auto">
            <a:xfrm>
              <a:off x="3910013" y="376239"/>
              <a:ext cx="2185987" cy="25186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DE045B-6DF4-BAC7-B5A5-0380C484E669}"/>
                </a:ext>
              </a:extLst>
            </p:cNvPr>
            <p:cNvSpPr/>
            <p:nvPr/>
          </p:nvSpPr>
          <p:spPr>
            <a:xfrm>
              <a:off x="5463420" y="376239"/>
              <a:ext cx="632580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10F</a:t>
              </a:r>
              <a:endParaRPr lang="es-MX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F48EEA5-B38D-0ABB-6673-E1C40512C79B}"/>
                </a:ext>
              </a:extLst>
            </p:cNvPr>
            <p:cNvSpPr/>
            <p:nvPr/>
          </p:nvSpPr>
          <p:spPr>
            <a:xfrm>
              <a:off x="3860423" y="2258096"/>
              <a:ext cx="2185987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CONTRATAQUE 1 ESCUDO 1</a:t>
              </a:r>
              <a:endParaRPr lang="es-MX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D2AD14A-E156-EC7F-0B17-BBAFB12C3C1E}"/>
              </a:ext>
            </a:extLst>
          </p:cNvPr>
          <p:cNvGrpSpPr/>
          <p:nvPr/>
        </p:nvGrpSpPr>
        <p:grpSpPr>
          <a:xfrm>
            <a:off x="6883402" y="3613910"/>
            <a:ext cx="2247900" cy="2097923"/>
            <a:chOff x="6096000" y="3670607"/>
            <a:chExt cx="2247900" cy="2097923"/>
          </a:xfrm>
        </p:grpSpPr>
        <p:pic>
          <p:nvPicPr>
            <p:cNvPr id="2052" name="Picture 4" descr="29 Traps ideas | dungeons and dragons, dungeons and dragons homebrew,  dungeon maps">
              <a:extLst>
                <a:ext uri="{FF2B5EF4-FFF2-40B4-BE49-F238E27FC236}">
                  <a16:creationId xmlns:a16="http://schemas.microsoft.com/office/drawing/2014/main" id="{DA3C640C-F97A-BCA1-D359-8B558762B8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846" b="28062"/>
            <a:stretch>
              <a:fillRect/>
            </a:stretch>
          </p:blipFill>
          <p:spPr bwMode="auto">
            <a:xfrm>
              <a:off x="6096000" y="3670607"/>
              <a:ext cx="2247900" cy="20979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11F4106-C961-75B5-B5D9-0095C7E6FDB7}"/>
                </a:ext>
              </a:extLst>
            </p:cNvPr>
            <p:cNvSpPr/>
            <p:nvPr/>
          </p:nvSpPr>
          <p:spPr>
            <a:xfrm>
              <a:off x="7711320" y="3670607"/>
              <a:ext cx="632580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5D</a:t>
              </a:r>
              <a:endParaRPr lang="es-MX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F33BFD2-D0B6-0C70-691C-755A7349CDD0}"/>
                </a:ext>
              </a:extLst>
            </p:cNvPr>
            <p:cNvSpPr/>
            <p:nvPr/>
          </p:nvSpPr>
          <p:spPr>
            <a:xfrm>
              <a:off x="7711320" y="4352934"/>
              <a:ext cx="632580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2S</a:t>
              </a:r>
              <a:endParaRPr lang="es-MX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C55CB8E-C83D-F125-D1B6-84C2CF2550A4}"/>
                </a:ext>
              </a:extLst>
            </p:cNvPr>
            <p:cNvSpPr/>
            <p:nvPr/>
          </p:nvSpPr>
          <p:spPr>
            <a:xfrm>
              <a:off x="6126956" y="5131720"/>
              <a:ext cx="2185987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ACTIVACION 5</a:t>
              </a:r>
            </a:p>
            <a:p>
              <a:pPr algn="ctr"/>
              <a:r>
                <a:rPr lang="en-US" dirty="0"/>
                <a:t>DANIO 3</a:t>
              </a:r>
              <a:endParaRPr lang="es-MX" dirty="0"/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32E3ED50-76F7-5FB2-5E9A-528F1BE4A2A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773516" y="3743208"/>
            <a:ext cx="593068" cy="58938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C5EAC0F-FFF3-0B8A-5FAE-F3C47E3BA6A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478686" y="3728705"/>
            <a:ext cx="582014" cy="57096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CF43F81-B4CC-E957-AC10-D71825D53BFB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79400" y="3728705"/>
            <a:ext cx="582014" cy="57096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CE2B63E-E088-AB5E-9BC0-790C573A795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72859" y="3719495"/>
            <a:ext cx="593068" cy="589384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432F9592-9C50-1A0C-BB32-1B0CA75D97ED}"/>
              </a:ext>
            </a:extLst>
          </p:cNvPr>
          <p:cNvGrpSpPr/>
          <p:nvPr/>
        </p:nvGrpSpPr>
        <p:grpSpPr>
          <a:xfrm>
            <a:off x="9237422" y="946846"/>
            <a:ext cx="2235577" cy="2518667"/>
            <a:chOff x="3860423" y="376239"/>
            <a:chExt cx="2235577" cy="2518667"/>
          </a:xfrm>
        </p:grpSpPr>
        <p:pic>
          <p:nvPicPr>
            <p:cNvPr id="27" name="Picture 2" descr="Goblin | CARDS | Shadowverse: Evolve">
              <a:extLst>
                <a:ext uri="{FF2B5EF4-FFF2-40B4-BE49-F238E27FC236}">
                  <a16:creationId xmlns:a16="http://schemas.microsoft.com/office/drawing/2014/main" id="{DEC48BF3-69D6-4A9B-C99F-E17AD10F9CE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496"/>
            <a:stretch>
              <a:fillRect/>
            </a:stretch>
          </p:blipFill>
          <p:spPr bwMode="auto">
            <a:xfrm>
              <a:off x="3910013" y="376239"/>
              <a:ext cx="2185987" cy="25186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DC5B3CD8-74E2-3B8A-DDF2-040BD5C280E7}"/>
                </a:ext>
              </a:extLst>
            </p:cNvPr>
            <p:cNvSpPr/>
            <p:nvPr/>
          </p:nvSpPr>
          <p:spPr>
            <a:xfrm>
              <a:off x="5463420" y="376239"/>
              <a:ext cx="632580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10F</a:t>
              </a:r>
              <a:endParaRPr lang="es-MX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B6E999F-6979-9542-5B0F-1FC6F7889E45}"/>
                </a:ext>
              </a:extLst>
            </p:cNvPr>
            <p:cNvSpPr/>
            <p:nvPr/>
          </p:nvSpPr>
          <p:spPr>
            <a:xfrm>
              <a:off x="3860423" y="2258096"/>
              <a:ext cx="2185987" cy="6368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CONTRATAQUE 1 ESCUDO 1</a:t>
              </a:r>
              <a:endParaRPr lang="es-MX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242710B-F74C-D56B-D29A-F92F3CB1DC64}"/>
              </a:ext>
            </a:extLst>
          </p:cNvPr>
          <p:cNvSpPr txBox="1"/>
          <p:nvPr/>
        </p:nvSpPr>
        <p:spPr>
          <a:xfrm>
            <a:off x="0" y="187781"/>
            <a:ext cx="348398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highlight>
                  <a:srgbClr val="FFFF00"/>
                </a:highlight>
              </a:rPr>
              <a:t>DUNGEON</a:t>
            </a:r>
          </a:p>
          <a:p>
            <a:r>
              <a:rPr lang="en-US" sz="3200" b="1" dirty="0">
                <a:highlight>
                  <a:srgbClr val="FFFF00"/>
                </a:highlight>
              </a:rPr>
              <a:t>ROOM 1/5</a:t>
            </a:r>
            <a:endParaRPr lang="en-US" sz="3200" dirty="0">
              <a:highlight>
                <a:srgbClr val="FFFF00"/>
              </a:highlight>
            </a:endParaRPr>
          </a:p>
          <a:p>
            <a:endParaRPr lang="es-MX" sz="32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622228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A5D65A1-1556-2562-C503-DB945F2B1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05" y="0"/>
            <a:ext cx="122554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420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ágenes de Dungeon Floor: descubre bancos de fotos, ilustraciones,  vectores y vídeos de 33,154 | Adobe Stock">
            <a:extLst>
              <a:ext uri="{FF2B5EF4-FFF2-40B4-BE49-F238E27FC236}">
                <a16:creationId xmlns:a16="http://schemas.microsoft.com/office/drawing/2014/main" id="{97A7AD10-D22F-506E-3136-9395B7C15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574" y="15999"/>
            <a:ext cx="12220573" cy="6842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202F98-876E-6193-8B18-84D908464B4A}"/>
              </a:ext>
            </a:extLst>
          </p:cNvPr>
          <p:cNvSpPr txBox="1"/>
          <p:nvPr/>
        </p:nvSpPr>
        <p:spPr>
          <a:xfrm>
            <a:off x="0" y="513632"/>
            <a:ext cx="63404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PROGRESION Y COMPLEJISACION DEL GAMEPLAY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Al principio </a:t>
            </a:r>
            <a:r>
              <a:rPr lang="en-US" sz="2000" b="1" dirty="0" err="1">
                <a:highlight>
                  <a:srgbClr val="FFFF00"/>
                </a:highlight>
              </a:rPr>
              <a:t>simplemente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arrojas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tus</a:t>
            </a:r>
            <a:r>
              <a:rPr lang="en-US" sz="2000" b="1" dirty="0">
                <a:highlight>
                  <a:srgbClr val="FFFF00"/>
                </a:highlight>
              </a:rPr>
              <a:t> dados y completes </a:t>
            </a:r>
            <a:r>
              <a:rPr lang="en-US" sz="2000" b="1" dirty="0" err="1">
                <a:highlight>
                  <a:srgbClr val="FFFF00"/>
                </a:highlight>
              </a:rPr>
              <a:t>los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requisitos</a:t>
            </a:r>
            <a:r>
              <a:rPr lang="en-US" sz="2000" b="1" dirty="0">
                <a:highlight>
                  <a:srgbClr val="FFFF00"/>
                </a:highlight>
              </a:rPr>
              <a:t> sin </a:t>
            </a:r>
            <a:r>
              <a:rPr lang="en-US" sz="2000" b="1" dirty="0" err="1">
                <a:highlight>
                  <a:srgbClr val="FFFF00"/>
                </a:highlight>
              </a:rPr>
              <a:t>mucho</a:t>
            </a:r>
            <a:r>
              <a:rPr lang="en-US" sz="2000" b="1" dirty="0">
                <a:highlight>
                  <a:srgbClr val="FFFF00"/>
                </a:highlight>
              </a:rPr>
              <a:t> mas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Luego </a:t>
            </a:r>
            <a:r>
              <a:rPr lang="en-US" sz="2000" b="1" dirty="0" err="1">
                <a:highlight>
                  <a:srgbClr val="FFFF00"/>
                </a:highlight>
              </a:rPr>
              <a:t>los</a:t>
            </a:r>
            <a:r>
              <a:rPr lang="en-US" sz="2000" b="1" dirty="0">
                <a:highlight>
                  <a:srgbClr val="FFFF00"/>
                </a:highlight>
              </a:rPr>
              <a:t> req </a:t>
            </a:r>
            <a:r>
              <a:rPr lang="en-US" sz="2000" b="1" dirty="0" err="1">
                <a:highlight>
                  <a:srgbClr val="FFFF00"/>
                </a:highlight>
              </a:rPr>
              <a:t>seran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demasiado</a:t>
            </a:r>
            <a:r>
              <a:rPr lang="en-US" sz="2000" b="1" dirty="0">
                <a:highlight>
                  <a:srgbClr val="FFFF00"/>
                </a:highlight>
              </a:rPr>
              <a:t> altos y </a:t>
            </a:r>
            <a:r>
              <a:rPr lang="en-US" sz="2000" b="1" dirty="0" err="1">
                <a:highlight>
                  <a:srgbClr val="FFFF00"/>
                </a:highlight>
              </a:rPr>
              <a:t>tendras</a:t>
            </a:r>
            <a:r>
              <a:rPr lang="en-US" sz="2000" b="1" dirty="0">
                <a:highlight>
                  <a:srgbClr val="FFFF00"/>
                </a:highlight>
              </a:rPr>
              <a:t> que </a:t>
            </a:r>
            <a:r>
              <a:rPr lang="en-US" sz="2000" b="1" dirty="0" err="1">
                <a:highlight>
                  <a:srgbClr val="FFFF00"/>
                </a:highlight>
              </a:rPr>
              <a:t>empezar</a:t>
            </a:r>
            <a:r>
              <a:rPr lang="en-US" sz="2000" b="1" dirty="0">
                <a:highlight>
                  <a:srgbClr val="FFFF00"/>
                </a:highlight>
              </a:rPr>
              <a:t> a </a:t>
            </a:r>
            <a:r>
              <a:rPr lang="en-US" sz="2000" b="1" dirty="0" err="1">
                <a:highlight>
                  <a:srgbClr val="FFFF00"/>
                </a:highlight>
              </a:rPr>
              <a:t>utilizar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habilidades</a:t>
            </a:r>
            <a:endParaRPr lang="en-US" sz="2000" b="1" dirty="0">
              <a:highlight>
                <a:srgbClr val="FFFF00"/>
              </a:highlight>
            </a:endParaRPr>
          </a:p>
          <a:p>
            <a:endParaRPr lang="en-US" sz="2000" b="1" dirty="0">
              <a:highlight>
                <a:srgbClr val="FFFF00"/>
              </a:highlight>
            </a:endParaRPr>
          </a:p>
          <a:p>
            <a:br>
              <a:rPr lang="en-US" sz="2000" b="1" dirty="0">
                <a:highlight>
                  <a:srgbClr val="FFFF00"/>
                </a:highlight>
              </a:rPr>
            </a:br>
            <a:r>
              <a:rPr lang="en-US" sz="2000" b="1" dirty="0">
                <a:highlight>
                  <a:srgbClr val="FFFF00"/>
                </a:highlight>
              </a:rPr>
              <a:t>CONJURO RAPIDO (-1PW): </a:t>
            </a:r>
            <a:r>
              <a:rPr lang="en-US" sz="2000" dirty="0" err="1">
                <a:highlight>
                  <a:srgbClr val="FFFF00"/>
                </a:highlight>
              </a:rPr>
              <a:t>Duplica</a:t>
            </a:r>
            <a:r>
              <a:rPr lang="en-US" sz="2000" dirty="0">
                <a:highlight>
                  <a:srgbClr val="FFFF00"/>
                </a:highlight>
              </a:rPr>
              <a:t> un dado de Saber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TRANSMUTAR (-1PW): </a:t>
            </a:r>
            <a:r>
              <a:rPr lang="en-US" sz="2000" dirty="0">
                <a:highlight>
                  <a:srgbClr val="FFFF00"/>
                </a:highlight>
              </a:rPr>
              <a:t>Cambia un dado de Saber </a:t>
            </a:r>
            <a:r>
              <a:rPr lang="en-US" sz="2000" dirty="0" err="1">
                <a:highlight>
                  <a:srgbClr val="FFFF00"/>
                </a:highlight>
              </a:rPr>
              <a:t>por</a:t>
            </a:r>
            <a:r>
              <a:rPr lang="en-US" sz="2000" dirty="0">
                <a:highlight>
                  <a:srgbClr val="FFFF00"/>
                </a:highlight>
              </a:rPr>
              <a:t> uno de </a:t>
            </a:r>
            <a:r>
              <a:rPr lang="en-US" sz="2000" dirty="0" err="1">
                <a:highlight>
                  <a:srgbClr val="FFFF00"/>
                </a:highlight>
              </a:rPr>
              <a:t>Fuerza</a:t>
            </a:r>
            <a:br>
              <a:rPr lang="en-US" sz="2000" dirty="0">
                <a:highlight>
                  <a:srgbClr val="FFFF00"/>
                </a:highlight>
              </a:rPr>
            </a:br>
            <a:r>
              <a:rPr lang="en-US" sz="2000" b="1" dirty="0">
                <a:highlight>
                  <a:srgbClr val="FFFF00"/>
                </a:highlight>
              </a:rPr>
              <a:t>ATLETISMO (0PW): </a:t>
            </a:r>
            <a:r>
              <a:rPr lang="en-US" sz="2000" dirty="0">
                <a:highlight>
                  <a:srgbClr val="FFFF00"/>
                </a:highlight>
              </a:rPr>
              <a:t>cambia un dado de </a:t>
            </a:r>
            <a:r>
              <a:rPr lang="en-US" sz="2000" dirty="0" err="1">
                <a:highlight>
                  <a:srgbClr val="FFFF00"/>
                </a:highlight>
              </a:rPr>
              <a:t>Fuerza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por</a:t>
            </a:r>
            <a:r>
              <a:rPr lang="en-US" sz="2000" dirty="0">
                <a:highlight>
                  <a:srgbClr val="FFFF00"/>
                </a:highlight>
              </a:rPr>
              <a:t> uno se </a:t>
            </a:r>
            <a:r>
              <a:rPr lang="en-US" sz="2000" dirty="0" err="1">
                <a:highlight>
                  <a:srgbClr val="FFFF00"/>
                </a:highlight>
              </a:rPr>
              <a:t>Destreza</a:t>
            </a:r>
            <a:r>
              <a:rPr lang="en-US" sz="2000" dirty="0">
                <a:highlight>
                  <a:srgbClr val="FFFF00"/>
                </a:highlight>
              </a:rPr>
              <a:t> 2 puntos </a:t>
            </a:r>
            <a:r>
              <a:rPr lang="en-US" sz="2000" dirty="0" err="1">
                <a:highlight>
                  <a:srgbClr val="FFFF00"/>
                </a:highlight>
              </a:rPr>
              <a:t>menor</a:t>
            </a:r>
            <a:r>
              <a:rPr lang="en-US" sz="2000" dirty="0">
                <a:highlight>
                  <a:srgbClr val="FFFF00"/>
                </a:highlight>
              </a:rPr>
              <a:t> (</a:t>
            </a:r>
            <a:r>
              <a:rPr lang="en-US" sz="2000" dirty="0" err="1">
                <a:highlight>
                  <a:srgbClr val="FFFF00"/>
                </a:highlight>
              </a:rPr>
              <a:t>minimo</a:t>
            </a:r>
            <a:r>
              <a:rPr lang="en-US" sz="2000" dirty="0">
                <a:highlight>
                  <a:srgbClr val="FFFF00"/>
                </a:highlight>
              </a:rPr>
              <a:t> 1)</a:t>
            </a:r>
            <a:br>
              <a:rPr lang="en-US" sz="2000" dirty="0">
                <a:highlight>
                  <a:srgbClr val="FFFF00"/>
                </a:highlight>
              </a:rPr>
            </a:br>
            <a:endParaRPr lang="en-US" sz="2000" dirty="0">
              <a:highlight>
                <a:srgbClr val="FFFF00"/>
              </a:highlight>
            </a:endParaRPr>
          </a:p>
          <a:p>
            <a:endParaRPr lang="es-MX" sz="2000" dirty="0">
              <a:highlight>
                <a:srgbClr val="FFFF00"/>
              </a:highligh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2EBDAE-9F88-689F-E61E-786EC18DC03B}"/>
              </a:ext>
            </a:extLst>
          </p:cNvPr>
          <p:cNvSpPr txBox="1"/>
          <p:nvPr/>
        </p:nvSpPr>
        <p:spPr>
          <a:xfrm>
            <a:off x="6227180" y="513632"/>
            <a:ext cx="5833640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PROGRESION GENERAL ITEMS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Los items que </a:t>
            </a:r>
            <a:r>
              <a:rPr lang="en-US" sz="2000" b="1" dirty="0" err="1">
                <a:highlight>
                  <a:srgbClr val="FFFF00"/>
                </a:highlight>
              </a:rPr>
              <a:t>encuentras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en</a:t>
            </a:r>
            <a:r>
              <a:rPr lang="en-US" sz="2000" b="1" dirty="0">
                <a:highlight>
                  <a:srgbClr val="FFFF00"/>
                </a:highlight>
              </a:rPr>
              <a:t> las dungeons </a:t>
            </a:r>
            <a:r>
              <a:rPr lang="en-US" sz="2000" b="1" dirty="0" err="1">
                <a:highlight>
                  <a:srgbClr val="FFFF00"/>
                </a:highlight>
              </a:rPr>
              <a:t>quedaran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disponibles</a:t>
            </a:r>
            <a:r>
              <a:rPr lang="en-US" sz="2000" b="1" dirty="0">
                <a:highlight>
                  <a:srgbClr val="FFFF00"/>
                </a:highlight>
              </a:rPr>
              <a:t> para que </a:t>
            </a:r>
            <a:r>
              <a:rPr lang="en-US" sz="2000" b="1" dirty="0" err="1">
                <a:highlight>
                  <a:srgbClr val="FFFF00"/>
                </a:highlight>
              </a:rPr>
              <a:t>los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puedas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utilizar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en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partidas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siguientes</a:t>
            </a:r>
            <a:r>
              <a:rPr lang="en-US" sz="2000" b="1" dirty="0">
                <a:highlight>
                  <a:srgbClr val="FFFF00"/>
                </a:highlight>
              </a:rPr>
              <a:t>, </a:t>
            </a:r>
            <a:r>
              <a:rPr lang="en-US" sz="2000" b="1" dirty="0" err="1">
                <a:highlight>
                  <a:srgbClr val="FFFF00"/>
                </a:highlight>
              </a:rPr>
              <a:t>pero</a:t>
            </a:r>
            <a:r>
              <a:rPr lang="en-US" sz="2000" b="1" dirty="0">
                <a:highlight>
                  <a:srgbClr val="FFFF00"/>
                </a:highlight>
              </a:rPr>
              <a:t> solo </a:t>
            </a:r>
            <a:r>
              <a:rPr lang="en-US" sz="2000" b="1" dirty="0" err="1">
                <a:highlight>
                  <a:srgbClr val="FFFF00"/>
                </a:highlight>
              </a:rPr>
              <a:t>podras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elegir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una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cantidad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limitada</a:t>
            </a:r>
            <a:r>
              <a:rPr lang="en-US" sz="2000" b="1" dirty="0">
                <a:highlight>
                  <a:srgbClr val="FFFF00"/>
                </a:highlight>
              </a:rPr>
              <a:t> de items de </a:t>
            </a:r>
            <a:r>
              <a:rPr lang="en-US" sz="2000" b="1" dirty="0" err="1">
                <a:highlight>
                  <a:srgbClr val="FFFF00"/>
                </a:highlight>
              </a:rPr>
              <a:t>acuerdo</a:t>
            </a:r>
            <a:r>
              <a:rPr lang="en-US" sz="2000" b="1" dirty="0">
                <a:highlight>
                  <a:srgbClr val="FFFF00"/>
                </a:highlight>
              </a:rPr>
              <a:t> a </a:t>
            </a:r>
            <a:r>
              <a:rPr lang="en-US" sz="2000" b="1" dirty="0" err="1">
                <a:highlight>
                  <a:srgbClr val="FFFF00"/>
                </a:highlight>
              </a:rPr>
              <a:t>tu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prestigio</a:t>
            </a:r>
            <a:r>
              <a:rPr lang="en-US" sz="2000" b="1" dirty="0">
                <a:highlight>
                  <a:srgbClr val="FFFF00"/>
                </a:highlight>
              </a:rPr>
              <a:t>.</a:t>
            </a:r>
            <a:br>
              <a:rPr lang="en-US" sz="2000" dirty="0">
                <a:highlight>
                  <a:srgbClr val="FFFF00"/>
                </a:highlight>
              </a:rPr>
            </a:br>
            <a:endParaRPr lang="en-US" sz="2000" dirty="0">
              <a:highlight>
                <a:srgbClr val="FFFF00"/>
              </a:highlight>
            </a:endParaRPr>
          </a:p>
          <a:p>
            <a:r>
              <a:rPr lang="en-US" sz="2000" dirty="0" err="1">
                <a:highlight>
                  <a:srgbClr val="FFFF00"/>
                </a:highlight>
              </a:rPr>
              <a:t>Mecanicamente</a:t>
            </a:r>
            <a:r>
              <a:rPr lang="en-US" sz="2000" dirty="0">
                <a:highlight>
                  <a:srgbClr val="FFFF00"/>
                </a:highlight>
              </a:rPr>
              <a:t>, al </a:t>
            </a:r>
            <a:r>
              <a:rPr lang="en-US" sz="2000" dirty="0" err="1">
                <a:highlight>
                  <a:srgbClr val="FFFF00"/>
                </a:highlight>
              </a:rPr>
              <a:t>encontrar</a:t>
            </a:r>
            <a:r>
              <a:rPr lang="en-US" sz="2000" dirty="0">
                <a:highlight>
                  <a:srgbClr val="FFFF00"/>
                </a:highlight>
              </a:rPr>
              <a:t> un item nuevo </a:t>
            </a:r>
            <a:r>
              <a:rPr lang="en-US" sz="2000" dirty="0" err="1">
                <a:highlight>
                  <a:srgbClr val="FFFF00"/>
                </a:highlight>
              </a:rPr>
              <a:t>en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una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partida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este</a:t>
            </a:r>
            <a:r>
              <a:rPr lang="en-US" sz="2000" dirty="0">
                <a:highlight>
                  <a:srgbClr val="FFFF00"/>
                </a:highlight>
              </a:rPr>
              <a:t> se </a:t>
            </a:r>
            <a:r>
              <a:rPr lang="en-US" sz="2000" dirty="0" err="1">
                <a:highlight>
                  <a:srgbClr val="FFFF00"/>
                </a:highlight>
              </a:rPr>
              <a:t>desbloquea</a:t>
            </a:r>
            <a:r>
              <a:rPr lang="en-US" sz="2000" dirty="0">
                <a:highlight>
                  <a:srgbClr val="FFFF00"/>
                </a:highlight>
              </a:rPr>
              <a:t> para que lo </a:t>
            </a:r>
            <a:r>
              <a:rPr lang="en-US" sz="2000" dirty="0" err="1">
                <a:highlight>
                  <a:srgbClr val="FFFF00"/>
                </a:highlight>
              </a:rPr>
              <a:t>puedas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utilizar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en</a:t>
            </a:r>
            <a:r>
              <a:rPr lang="en-US" sz="2000" dirty="0">
                <a:highlight>
                  <a:srgbClr val="FFFF00"/>
                </a:highlight>
              </a:rPr>
              <a:t> las </a:t>
            </a:r>
            <a:r>
              <a:rPr lang="en-US" sz="2000" dirty="0" err="1">
                <a:highlight>
                  <a:srgbClr val="FFFF00"/>
                </a:highlight>
              </a:rPr>
              <a:t>proximas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partidas</a:t>
            </a:r>
            <a:endParaRPr lang="en-US" sz="2000" dirty="0">
              <a:highlight>
                <a:srgbClr val="FFFF00"/>
              </a:highlight>
            </a:endParaRPr>
          </a:p>
          <a:p>
            <a:endParaRPr lang="en-US" sz="2000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PROGRESION GENERAL AVENTUREROS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A </a:t>
            </a:r>
            <a:r>
              <a:rPr lang="en-US" sz="2000" b="1" dirty="0" err="1">
                <a:highlight>
                  <a:srgbClr val="FFFF00"/>
                </a:highlight>
              </a:rPr>
              <a:t>medida</a:t>
            </a:r>
            <a:r>
              <a:rPr lang="en-US" sz="2000" b="1" dirty="0">
                <a:highlight>
                  <a:srgbClr val="FFFF00"/>
                </a:highlight>
              </a:rPr>
              <a:t> que </a:t>
            </a:r>
            <a:r>
              <a:rPr lang="en-US" sz="2000" b="1" dirty="0" err="1">
                <a:highlight>
                  <a:srgbClr val="FFFF00"/>
                </a:highlight>
              </a:rPr>
              <a:t>vayas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ganando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prestigio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iran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llegando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nuevos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aventureros</a:t>
            </a:r>
            <a:r>
              <a:rPr lang="en-US" sz="2000" b="1" dirty="0">
                <a:highlight>
                  <a:srgbClr val="FFFF00"/>
                </a:highlight>
              </a:rPr>
              <a:t> a la taberna, </a:t>
            </a:r>
            <a:r>
              <a:rPr lang="en-US" sz="2000" b="1" dirty="0" err="1">
                <a:highlight>
                  <a:srgbClr val="FFFF00"/>
                </a:highlight>
              </a:rPr>
              <a:t>alli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podras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elegirlos</a:t>
            </a:r>
            <a:r>
              <a:rPr lang="en-US" sz="2000" b="1" dirty="0">
                <a:highlight>
                  <a:srgbClr val="FFFF00"/>
                </a:highlight>
              </a:rPr>
              <a:t> para </a:t>
            </a:r>
            <a:r>
              <a:rPr lang="en-US" sz="2000" b="1" dirty="0" err="1">
                <a:highlight>
                  <a:srgbClr val="FFFF00"/>
                </a:highlight>
              </a:rPr>
              <a:t>configurar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tu</a:t>
            </a:r>
            <a:r>
              <a:rPr lang="en-US" sz="2000" b="1" dirty="0">
                <a:highlight>
                  <a:srgbClr val="FFFF00"/>
                </a:highlight>
              </a:rPr>
              <a:t> party.</a:t>
            </a:r>
          </a:p>
          <a:p>
            <a:endParaRPr lang="en-US" sz="2000" dirty="0">
              <a:highlight>
                <a:srgbClr val="FFFF00"/>
              </a:highlight>
            </a:endParaRPr>
          </a:p>
          <a:p>
            <a:endParaRPr lang="es-MX" sz="20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46940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ágenes de Dungeon Floor: descubre bancos de fotos, ilustraciones,  vectores y vídeos de 33,154 | Adobe Stock">
            <a:extLst>
              <a:ext uri="{FF2B5EF4-FFF2-40B4-BE49-F238E27FC236}">
                <a16:creationId xmlns:a16="http://schemas.microsoft.com/office/drawing/2014/main" id="{97A7AD10-D22F-506E-3136-9395B7C15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574" y="15999"/>
            <a:ext cx="12220573" cy="6842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9E225CB-B27B-A700-DF39-BF1E8C2254B6}"/>
              </a:ext>
            </a:extLst>
          </p:cNvPr>
          <p:cNvSpPr txBox="1"/>
          <p:nvPr/>
        </p:nvSpPr>
        <p:spPr>
          <a:xfrm>
            <a:off x="6081712" y="721976"/>
            <a:ext cx="611028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HABILIDADES ENEMIGOS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CONTRATAQUE</a:t>
            </a:r>
            <a:r>
              <a:rPr lang="en-US" sz="2000" dirty="0">
                <a:highlight>
                  <a:srgbClr val="FFFF00"/>
                </a:highlight>
              </a:rPr>
              <a:t> chance de 50% de </a:t>
            </a:r>
            <a:r>
              <a:rPr lang="en-US" sz="2000" dirty="0" err="1">
                <a:highlight>
                  <a:srgbClr val="FFFF00"/>
                </a:highlight>
              </a:rPr>
              <a:t>infligir</a:t>
            </a:r>
            <a:r>
              <a:rPr lang="en-US" sz="2000" dirty="0">
                <a:highlight>
                  <a:srgbClr val="FFFF00"/>
                </a:highlight>
              </a:rPr>
              <a:t> 1PV al </a:t>
            </a:r>
            <a:r>
              <a:rPr lang="en-US" sz="2000" dirty="0" err="1">
                <a:highlight>
                  <a:srgbClr val="FFFF00"/>
                </a:highlight>
              </a:rPr>
              <a:t>colocar</a:t>
            </a:r>
            <a:r>
              <a:rPr lang="en-US" sz="2000" dirty="0">
                <a:highlight>
                  <a:srgbClr val="FFFF00"/>
                </a:highlight>
              </a:rPr>
              <a:t> un dado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ESCUDO</a:t>
            </a:r>
            <a:r>
              <a:rPr lang="en-US" sz="2000" dirty="0">
                <a:highlight>
                  <a:srgbClr val="FFFF00"/>
                </a:highlight>
              </a:rPr>
              <a:t> reduce </a:t>
            </a:r>
            <a:r>
              <a:rPr lang="en-US" sz="2000" dirty="0" err="1">
                <a:highlight>
                  <a:srgbClr val="FFFF00"/>
                </a:highlight>
              </a:rPr>
              <a:t>en</a:t>
            </a:r>
            <a:r>
              <a:rPr lang="en-US" sz="2000" dirty="0">
                <a:highlight>
                  <a:srgbClr val="FFFF00"/>
                </a:highlight>
              </a:rPr>
              <a:t> 1 </a:t>
            </a:r>
            <a:r>
              <a:rPr lang="en-US" sz="2000" dirty="0" err="1">
                <a:highlight>
                  <a:srgbClr val="FFFF00"/>
                </a:highlight>
              </a:rPr>
              <a:t>el</a:t>
            </a:r>
            <a:r>
              <a:rPr lang="en-US" sz="2000" dirty="0">
                <a:highlight>
                  <a:srgbClr val="FFFF00"/>
                </a:highlight>
              </a:rPr>
              <a:t> valor del dado </a:t>
            </a:r>
            <a:r>
              <a:rPr lang="en-US" sz="2000" dirty="0" err="1">
                <a:highlight>
                  <a:srgbClr val="FFFF00"/>
                </a:highlight>
              </a:rPr>
              <a:t>colocado</a:t>
            </a:r>
            <a:endParaRPr lang="en-US" sz="2000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BALLESTA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inflige</a:t>
            </a:r>
            <a:r>
              <a:rPr lang="en-US" sz="2000" dirty="0">
                <a:highlight>
                  <a:srgbClr val="FFFF00"/>
                </a:highlight>
              </a:rPr>
              <a:t> un punto de </a:t>
            </a:r>
            <a:r>
              <a:rPr lang="en-US" sz="2000" dirty="0" err="1">
                <a:highlight>
                  <a:srgbClr val="FFFF00"/>
                </a:highlight>
              </a:rPr>
              <a:t>daño</a:t>
            </a:r>
            <a:r>
              <a:rPr lang="en-US" sz="2000" dirty="0">
                <a:highlight>
                  <a:srgbClr val="FFFF00"/>
                </a:highlight>
              </a:rPr>
              <a:t> al final del </a:t>
            </a:r>
            <a:r>
              <a:rPr lang="en-US" sz="2000" dirty="0" err="1">
                <a:highlight>
                  <a:srgbClr val="FFFF00"/>
                </a:highlight>
              </a:rPr>
              <a:t>turno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si</a:t>
            </a:r>
            <a:r>
              <a:rPr lang="en-US" sz="2000" dirty="0">
                <a:highlight>
                  <a:srgbClr val="FFFF00"/>
                </a:highlight>
              </a:rPr>
              <a:t> no </a:t>
            </a:r>
            <a:r>
              <a:rPr lang="en-US" sz="2000" dirty="0" err="1">
                <a:highlight>
                  <a:srgbClr val="FFFF00"/>
                </a:highlight>
              </a:rPr>
              <a:t>colocas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ningun</a:t>
            </a:r>
            <a:r>
              <a:rPr lang="en-US" sz="2000" dirty="0">
                <a:highlight>
                  <a:srgbClr val="FFFF00"/>
                </a:highlight>
              </a:rPr>
              <a:t> dado </a:t>
            </a:r>
            <a:r>
              <a:rPr lang="en-US" sz="2000" dirty="0" err="1">
                <a:highlight>
                  <a:srgbClr val="FFFF00"/>
                </a:highlight>
              </a:rPr>
              <a:t>durante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el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turno</a:t>
            </a:r>
            <a:endParaRPr lang="en-US" sz="2000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RETAGUARDIA</a:t>
            </a:r>
            <a:r>
              <a:rPr lang="en-US" sz="2000" dirty="0">
                <a:highlight>
                  <a:srgbClr val="FFFF00"/>
                </a:highlight>
              </a:rPr>
              <a:t> no </a:t>
            </a:r>
            <a:r>
              <a:rPr lang="en-US" sz="2000" dirty="0" err="1">
                <a:highlight>
                  <a:srgbClr val="FFFF00"/>
                </a:highlight>
              </a:rPr>
              <a:t>puedes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colocar</a:t>
            </a:r>
            <a:r>
              <a:rPr lang="en-US" sz="2000" dirty="0">
                <a:highlight>
                  <a:srgbClr val="FFFF00"/>
                </a:highlight>
              </a:rPr>
              <a:t> dados </a:t>
            </a:r>
            <a:r>
              <a:rPr lang="en-US" sz="2000" dirty="0" err="1">
                <a:highlight>
                  <a:srgbClr val="FFFF00"/>
                </a:highlight>
              </a:rPr>
              <a:t>si</a:t>
            </a:r>
            <a:r>
              <a:rPr lang="en-US" sz="2000" dirty="0">
                <a:highlight>
                  <a:srgbClr val="FFFF00"/>
                </a:highlight>
              </a:rPr>
              <a:t> hay </a:t>
            </a:r>
            <a:r>
              <a:rPr lang="en-US" sz="2000" dirty="0" err="1">
                <a:highlight>
                  <a:srgbClr val="FFFF00"/>
                </a:highlight>
              </a:rPr>
              <a:t>otra</a:t>
            </a:r>
            <a:r>
              <a:rPr lang="en-US" sz="2000" dirty="0">
                <a:highlight>
                  <a:srgbClr val="FFFF00"/>
                </a:highlight>
              </a:rPr>
              <a:t> carta que </a:t>
            </a:r>
            <a:r>
              <a:rPr lang="en-US" sz="2000" dirty="0" err="1">
                <a:highlight>
                  <a:srgbClr val="FFFF00"/>
                </a:highlight>
              </a:rPr>
              <a:t>requiera</a:t>
            </a:r>
            <a:r>
              <a:rPr lang="en-US" sz="2000" dirty="0">
                <a:highlight>
                  <a:srgbClr val="FFFF00"/>
                </a:highlight>
              </a:rPr>
              <a:t> mas dados de </a:t>
            </a:r>
            <a:r>
              <a:rPr lang="en-US" sz="2000" dirty="0" err="1">
                <a:highlight>
                  <a:srgbClr val="FFFF00"/>
                </a:highlight>
              </a:rPr>
              <a:t>fuerza</a:t>
            </a:r>
            <a:r>
              <a:rPr lang="en-US" sz="2000" dirty="0">
                <a:highlight>
                  <a:srgbClr val="FFFF00"/>
                </a:highlight>
              </a:rPr>
              <a:t> que </a:t>
            </a:r>
            <a:r>
              <a:rPr lang="en-US" sz="2000" dirty="0" err="1">
                <a:highlight>
                  <a:srgbClr val="FFFF00"/>
                </a:highlight>
              </a:rPr>
              <a:t>esta</a:t>
            </a:r>
            <a:r>
              <a:rPr lang="en-US" sz="2000" dirty="0">
                <a:highlight>
                  <a:srgbClr val="FFFF00"/>
                </a:highlight>
              </a:rPr>
              <a:t>.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ACTIVACION X</a:t>
            </a:r>
            <a:r>
              <a:rPr lang="en-US" sz="2000" dirty="0">
                <a:highlight>
                  <a:srgbClr val="FFFF00"/>
                </a:highlight>
              </a:rPr>
              <a:t>: Los </a:t>
            </a:r>
            <a:r>
              <a:rPr lang="en-US" sz="2000" dirty="0" err="1">
                <a:highlight>
                  <a:srgbClr val="FFFF00"/>
                </a:highlight>
              </a:rPr>
              <a:t>efectos</a:t>
            </a:r>
            <a:r>
              <a:rPr lang="en-US" sz="2000" dirty="0">
                <a:highlight>
                  <a:srgbClr val="FFFF00"/>
                </a:highlight>
              </a:rPr>
              <a:t> de </a:t>
            </a:r>
            <a:r>
              <a:rPr lang="en-US" sz="2000" dirty="0" err="1">
                <a:highlight>
                  <a:srgbClr val="FFFF00"/>
                </a:highlight>
              </a:rPr>
              <a:t>esta</a:t>
            </a:r>
            <a:r>
              <a:rPr lang="en-US" sz="2000" dirty="0">
                <a:highlight>
                  <a:srgbClr val="FFFF00"/>
                </a:highlight>
              </a:rPr>
              <a:t> carta se </a:t>
            </a:r>
            <a:r>
              <a:rPr lang="en-US" sz="2000" dirty="0" err="1">
                <a:highlight>
                  <a:srgbClr val="FFFF00"/>
                </a:highlight>
              </a:rPr>
              <a:t>activaran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en</a:t>
            </a:r>
            <a:r>
              <a:rPr lang="en-US" sz="2000" dirty="0">
                <a:highlight>
                  <a:srgbClr val="FFFF00"/>
                </a:highlight>
              </a:rPr>
              <a:t> X </a:t>
            </a:r>
            <a:r>
              <a:rPr lang="en-US" sz="2000" dirty="0" err="1">
                <a:highlight>
                  <a:srgbClr val="FFFF00"/>
                </a:highlight>
              </a:rPr>
              <a:t>turnos</a:t>
            </a:r>
            <a:endParaRPr lang="en-US" sz="2000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DANIO X</a:t>
            </a:r>
            <a:r>
              <a:rPr lang="en-US" sz="2000" dirty="0">
                <a:highlight>
                  <a:srgbClr val="FFFF00"/>
                </a:highlight>
              </a:rPr>
              <a:t>: causa X de </a:t>
            </a:r>
            <a:r>
              <a:rPr lang="en-US" sz="2000" dirty="0" err="1">
                <a:highlight>
                  <a:srgbClr val="FFFF00"/>
                </a:highlight>
              </a:rPr>
              <a:t>daño</a:t>
            </a:r>
            <a:r>
              <a:rPr lang="en-US" sz="2000" dirty="0">
                <a:highlight>
                  <a:srgbClr val="FFFF00"/>
                </a:highlight>
              </a:rPr>
              <a:t> .</a:t>
            </a:r>
            <a:endParaRPr lang="es-MX" sz="2000" dirty="0">
              <a:highlight>
                <a:srgbClr val="FFFF00"/>
              </a:highligh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202F98-876E-6193-8B18-84D908464B4A}"/>
              </a:ext>
            </a:extLst>
          </p:cNvPr>
          <p:cNvSpPr txBox="1"/>
          <p:nvPr/>
        </p:nvSpPr>
        <p:spPr>
          <a:xfrm>
            <a:off x="-28574" y="721976"/>
            <a:ext cx="634047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HABILIDADES</a:t>
            </a:r>
          </a:p>
          <a:p>
            <a:br>
              <a:rPr lang="en-US" sz="2000" b="1" dirty="0">
                <a:highlight>
                  <a:srgbClr val="FFFF00"/>
                </a:highlight>
              </a:rPr>
            </a:br>
            <a:r>
              <a:rPr lang="en-US" sz="2000" b="1" dirty="0">
                <a:highlight>
                  <a:srgbClr val="FFFF00"/>
                </a:highlight>
              </a:rPr>
              <a:t>CONJURO RAPIDO (-1PW): </a:t>
            </a:r>
            <a:r>
              <a:rPr lang="en-US" sz="2000" dirty="0" err="1">
                <a:highlight>
                  <a:srgbClr val="FFFF00"/>
                </a:highlight>
              </a:rPr>
              <a:t>Duplica</a:t>
            </a:r>
            <a:r>
              <a:rPr lang="en-US" sz="2000" dirty="0">
                <a:highlight>
                  <a:srgbClr val="FFFF00"/>
                </a:highlight>
              </a:rPr>
              <a:t> un dado de Saber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TRANSMUTAR (-1PW): </a:t>
            </a:r>
            <a:r>
              <a:rPr lang="en-US" sz="2000" dirty="0">
                <a:highlight>
                  <a:srgbClr val="FFFF00"/>
                </a:highlight>
              </a:rPr>
              <a:t>Cambia un dado de Saber </a:t>
            </a:r>
            <a:r>
              <a:rPr lang="en-US" sz="2000" dirty="0" err="1">
                <a:highlight>
                  <a:srgbClr val="FFFF00"/>
                </a:highlight>
              </a:rPr>
              <a:t>por</a:t>
            </a:r>
            <a:r>
              <a:rPr lang="en-US" sz="2000" dirty="0">
                <a:highlight>
                  <a:srgbClr val="FFFF00"/>
                </a:highlight>
              </a:rPr>
              <a:t> uno de </a:t>
            </a:r>
            <a:r>
              <a:rPr lang="en-US" sz="2000" dirty="0" err="1">
                <a:highlight>
                  <a:srgbClr val="FFFF00"/>
                </a:highlight>
              </a:rPr>
              <a:t>Fuerza</a:t>
            </a:r>
            <a:br>
              <a:rPr lang="en-US" sz="2000" dirty="0">
                <a:highlight>
                  <a:srgbClr val="FFFF00"/>
                </a:highlight>
              </a:rPr>
            </a:br>
            <a:r>
              <a:rPr lang="en-US" sz="2000" b="1" dirty="0">
                <a:highlight>
                  <a:srgbClr val="FFFF00"/>
                </a:highlight>
              </a:rPr>
              <a:t>ATLETISMO (0PW): </a:t>
            </a:r>
            <a:r>
              <a:rPr lang="en-US" sz="2000" dirty="0">
                <a:highlight>
                  <a:srgbClr val="FFFF00"/>
                </a:highlight>
              </a:rPr>
              <a:t>cambia un dado de </a:t>
            </a:r>
            <a:r>
              <a:rPr lang="en-US" sz="2000" dirty="0" err="1">
                <a:highlight>
                  <a:srgbClr val="FFFF00"/>
                </a:highlight>
              </a:rPr>
              <a:t>Fuerza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por</a:t>
            </a:r>
            <a:r>
              <a:rPr lang="en-US" sz="2000" dirty="0">
                <a:highlight>
                  <a:srgbClr val="FFFF00"/>
                </a:highlight>
              </a:rPr>
              <a:t> uno se </a:t>
            </a:r>
            <a:r>
              <a:rPr lang="en-US" sz="2000" dirty="0" err="1">
                <a:highlight>
                  <a:srgbClr val="FFFF00"/>
                </a:highlight>
              </a:rPr>
              <a:t>Destreza</a:t>
            </a:r>
            <a:r>
              <a:rPr lang="en-US" sz="2000" dirty="0">
                <a:highlight>
                  <a:srgbClr val="FFFF00"/>
                </a:highlight>
              </a:rPr>
              <a:t> 2 puntos </a:t>
            </a:r>
            <a:r>
              <a:rPr lang="en-US" sz="2000" dirty="0" err="1">
                <a:highlight>
                  <a:srgbClr val="FFFF00"/>
                </a:highlight>
              </a:rPr>
              <a:t>menor</a:t>
            </a:r>
            <a:r>
              <a:rPr lang="en-US" sz="2000" dirty="0">
                <a:highlight>
                  <a:srgbClr val="FFFF00"/>
                </a:highlight>
              </a:rPr>
              <a:t> (</a:t>
            </a:r>
            <a:r>
              <a:rPr lang="en-US" sz="2000" dirty="0" err="1">
                <a:highlight>
                  <a:srgbClr val="FFFF00"/>
                </a:highlight>
              </a:rPr>
              <a:t>minimo</a:t>
            </a:r>
            <a:r>
              <a:rPr lang="en-US" sz="2000" dirty="0">
                <a:highlight>
                  <a:srgbClr val="FFFF00"/>
                </a:highlight>
              </a:rPr>
              <a:t> 1)</a:t>
            </a:r>
            <a:br>
              <a:rPr lang="en-US" sz="2000" dirty="0">
                <a:highlight>
                  <a:srgbClr val="FFFF00"/>
                </a:highlight>
              </a:rPr>
            </a:br>
            <a:endParaRPr lang="en-US" sz="2000" dirty="0">
              <a:highlight>
                <a:srgbClr val="FFFF00"/>
              </a:highlight>
            </a:endParaRPr>
          </a:p>
          <a:p>
            <a:endParaRPr lang="es-MX" sz="2000" dirty="0">
              <a:highlight>
                <a:srgbClr val="FFFF00"/>
              </a:highligh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5DAFC8-9545-E0AC-3CA2-C485D8EA5C93}"/>
              </a:ext>
            </a:extLst>
          </p:cNvPr>
          <p:cNvSpPr txBox="1"/>
          <p:nvPr/>
        </p:nvSpPr>
        <p:spPr>
          <a:xfrm>
            <a:off x="295517" y="3538132"/>
            <a:ext cx="6340474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TIPOS DE HABILIDAD</a:t>
            </a:r>
          </a:p>
          <a:p>
            <a:endParaRPr lang="en-US" sz="2000" b="1" dirty="0">
              <a:highlight>
                <a:srgbClr val="FFFF00"/>
              </a:highlight>
            </a:endParaRPr>
          </a:p>
          <a:p>
            <a:r>
              <a:rPr lang="en-US" sz="2000" b="1" dirty="0">
                <a:highlight>
                  <a:srgbClr val="FFFF00"/>
                </a:highlight>
              </a:rPr>
              <a:t>USOS POR HABITACION: </a:t>
            </a:r>
            <a:r>
              <a:rPr lang="en-US" sz="2000" dirty="0" err="1">
                <a:highlight>
                  <a:srgbClr val="FFFF00"/>
                </a:highlight>
              </a:rPr>
              <a:t>coloca</a:t>
            </a:r>
            <a:r>
              <a:rPr lang="en-US" sz="2000" dirty="0">
                <a:highlight>
                  <a:srgbClr val="FFFF00"/>
                </a:highlight>
              </a:rPr>
              <a:t> un dado </a:t>
            </a:r>
            <a:r>
              <a:rPr lang="en-US" sz="2000" dirty="0" err="1">
                <a:highlight>
                  <a:srgbClr val="FFFF00"/>
                </a:highlight>
              </a:rPr>
              <a:t>cualquiera</a:t>
            </a:r>
            <a:r>
              <a:rPr lang="en-US" sz="2000" dirty="0">
                <a:highlight>
                  <a:srgbClr val="FFFF00"/>
                </a:highlight>
              </a:rPr>
              <a:t> para </a:t>
            </a:r>
            <a:r>
              <a:rPr lang="en-US" sz="2000" dirty="0" err="1">
                <a:highlight>
                  <a:srgbClr val="FFFF00"/>
                </a:highlight>
              </a:rPr>
              <a:t>obtener</a:t>
            </a:r>
            <a:r>
              <a:rPr lang="en-US" sz="2000" dirty="0">
                <a:highlight>
                  <a:srgbClr val="FFFF00"/>
                </a:highlight>
              </a:rPr>
              <a:t> un punto de escudo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CONSUMO DE PODER: </a:t>
            </a:r>
            <a:r>
              <a:rPr lang="en-US" sz="2000" dirty="0">
                <a:highlight>
                  <a:srgbClr val="FFFF00"/>
                </a:highlight>
              </a:rPr>
              <a:t>-1PW </a:t>
            </a:r>
            <a:r>
              <a:rPr lang="en-US" sz="2000" dirty="0" err="1">
                <a:highlight>
                  <a:srgbClr val="FFFF00"/>
                </a:highlight>
              </a:rPr>
              <a:t>transforma</a:t>
            </a:r>
            <a:r>
              <a:rPr lang="en-US" sz="2000" dirty="0">
                <a:highlight>
                  <a:srgbClr val="FFFF00"/>
                </a:highlight>
              </a:rPr>
              <a:t> un dado de Saber un uno de </a:t>
            </a:r>
            <a:r>
              <a:rPr lang="en-US" sz="2000" dirty="0" err="1">
                <a:highlight>
                  <a:srgbClr val="FFFF00"/>
                </a:highlight>
              </a:rPr>
              <a:t>Fuerza</a:t>
            </a:r>
            <a:r>
              <a:rPr lang="en-US" sz="2000" dirty="0">
                <a:highlight>
                  <a:srgbClr val="FFFF00"/>
                </a:highlight>
              </a:rPr>
              <a:t> del </a:t>
            </a:r>
            <a:r>
              <a:rPr lang="en-US" sz="2000" dirty="0" err="1">
                <a:highlight>
                  <a:srgbClr val="FFFF00"/>
                </a:highlight>
              </a:rPr>
              <a:t>mismo</a:t>
            </a:r>
            <a:r>
              <a:rPr lang="en-US" sz="2000" dirty="0">
                <a:highlight>
                  <a:srgbClr val="FFFF00"/>
                </a:highlight>
              </a:rPr>
              <a:t> valor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ACTIVOS SIN COSTE: </a:t>
            </a:r>
            <a:r>
              <a:rPr lang="en-US" sz="2000" dirty="0">
                <a:highlight>
                  <a:srgbClr val="FFFF00"/>
                </a:highlight>
              </a:rPr>
              <a:t>Si </a:t>
            </a:r>
            <a:r>
              <a:rPr lang="en-US" sz="2000" dirty="0" err="1">
                <a:highlight>
                  <a:srgbClr val="FFFF00"/>
                </a:highlight>
              </a:rPr>
              <a:t>colocas</a:t>
            </a:r>
            <a:r>
              <a:rPr lang="en-US" sz="2000" dirty="0">
                <a:highlight>
                  <a:srgbClr val="FFFF00"/>
                </a:highlight>
              </a:rPr>
              <a:t> un </a:t>
            </a:r>
            <a:r>
              <a:rPr lang="en-US" sz="2000" dirty="0" err="1">
                <a:highlight>
                  <a:srgbClr val="FFFF00"/>
                </a:highlight>
              </a:rPr>
              <a:t>numero</a:t>
            </a:r>
            <a:r>
              <a:rPr lang="en-US" sz="2000" dirty="0">
                <a:highlight>
                  <a:srgbClr val="FFFF00"/>
                </a:highlight>
              </a:rPr>
              <a:t> par </a:t>
            </a:r>
            <a:r>
              <a:rPr lang="en-US" sz="2000" dirty="0" err="1">
                <a:highlight>
                  <a:srgbClr val="FFFF00"/>
                </a:highlight>
              </a:rPr>
              <a:t>obtienes</a:t>
            </a:r>
            <a:r>
              <a:rPr lang="en-US" sz="2000" dirty="0">
                <a:highlight>
                  <a:srgbClr val="FFFF00"/>
                </a:highlight>
              </a:rPr>
              <a:t> dos dados de la </a:t>
            </a:r>
            <a:r>
              <a:rPr lang="en-US" sz="2000" dirty="0" err="1">
                <a:highlight>
                  <a:srgbClr val="FFFF00"/>
                </a:highlight>
              </a:rPr>
              <a:t>mitad</a:t>
            </a:r>
            <a:r>
              <a:rPr lang="en-US" sz="2000" dirty="0">
                <a:highlight>
                  <a:srgbClr val="FFFF00"/>
                </a:highlight>
              </a:rPr>
              <a:t> del valor</a:t>
            </a:r>
          </a:p>
          <a:p>
            <a:r>
              <a:rPr lang="en-US" sz="2000" b="1" dirty="0">
                <a:highlight>
                  <a:srgbClr val="FFFF00"/>
                </a:highlight>
              </a:rPr>
              <a:t>EFECTOS PASIVOS: </a:t>
            </a:r>
            <a:r>
              <a:rPr lang="en-US" sz="2000" dirty="0" err="1">
                <a:highlight>
                  <a:srgbClr val="FFFF00"/>
                </a:highlight>
              </a:rPr>
              <a:t>si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sacas</a:t>
            </a:r>
            <a:r>
              <a:rPr lang="en-US" sz="2000" dirty="0">
                <a:highlight>
                  <a:srgbClr val="FFFF00"/>
                </a:highlight>
              </a:rPr>
              <a:t> dos dados </a:t>
            </a:r>
            <a:r>
              <a:rPr lang="en-US" sz="2000" dirty="0" err="1">
                <a:highlight>
                  <a:srgbClr val="FFFF00"/>
                </a:highlight>
              </a:rPr>
              <a:t>iguales</a:t>
            </a:r>
            <a:r>
              <a:rPr lang="en-US" sz="2000" dirty="0">
                <a:highlight>
                  <a:srgbClr val="FFFF00"/>
                </a:highlight>
              </a:rPr>
              <a:t> (</a:t>
            </a:r>
            <a:r>
              <a:rPr lang="en-US" sz="2000" dirty="0" err="1">
                <a:highlight>
                  <a:srgbClr val="FFFF00"/>
                </a:highlight>
              </a:rPr>
              <a:t>tipo</a:t>
            </a:r>
            <a:r>
              <a:rPr lang="en-US" sz="2000" dirty="0">
                <a:highlight>
                  <a:srgbClr val="FFFF00"/>
                </a:highlight>
              </a:rPr>
              <a:t> y </a:t>
            </a:r>
            <a:r>
              <a:rPr lang="en-US" sz="2000" dirty="0" err="1">
                <a:highlight>
                  <a:srgbClr val="FFFF00"/>
                </a:highlight>
              </a:rPr>
              <a:t>numero</a:t>
            </a:r>
            <a:r>
              <a:rPr lang="en-US" sz="2000" dirty="0">
                <a:highlight>
                  <a:srgbClr val="FFFF00"/>
                </a:highlight>
              </a:rPr>
              <a:t>) </a:t>
            </a:r>
            <a:r>
              <a:rPr lang="en-US" sz="2000" dirty="0" err="1">
                <a:highlight>
                  <a:srgbClr val="FFFF00"/>
                </a:highlight>
              </a:rPr>
              <a:t>obtienes</a:t>
            </a:r>
            <a:r>
              <a:rPr lang="en-US" sz="2000" dirty="0">
                <a:highlight>
                  <a:srgbClr val="FFFF00"/>
                </a:highlight>
              </a:rPr>
              <a:t> un dado extra </a:t>
            </a:r>
            <a:r>
              <a:rPr lang="en-US" sz="2000" dirty="0" err="1">
                <a:highlight>
                  <a:srgbClr val="FFFF00"/>
                </a:highlight>
              </a:rPr>
              <a:t>aleatorio</a:t>
            </a:r>
            <a:r>
              <a:rPr lang="en-US" sz="2000" dirty="0">
                <a:highlight>
                  <a:srgbClr val="FFFF00"/>
                </a:highlight>
              </a:rPr>
              <a:t> del </a:t>
            </a:r>
            <a:r>
              <a:rPr lang="en-US" sz="2000" dirty="0" err="1">
                <a:highlight>
                  <a:srgbClr val="FFFF00"/>
                </a:highlight>
              </a:rPr>
              <a:t>mismo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tipo</a:t>
            </a:r>
            <a:endParaRPr lang="en-US" sz="2000" dirty="0">
              <a:highlight>
                <a:srgbClr val="FFFF00"/>
              </a:highlight>
            </a:endParaRPr>
          </a:p>
          <a:p>
            <a:br>
              <a:rPr lang="en-US" sz="2000" dirty="0">
                <a:highlight>
                  <a:srgbClr val="FFFF00"/>
                </a:highlight>
              </a:rPr>
            </a:br>
            <a:endParaRPr lang="en-US" sz="2000" dirty="0">
              <a:highlight>
                <a:srgbClr val="FFFF00"/>
              </a:highlight>
            </a:endParaRPr>
          </a:p>
          <a:p>
            <a:endParaRPr lang="es-MX" sz="20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846113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420</Words>
  <Application>Microsoft Office PowerPoint</Application>
  <PresentationFormat>Widescreen</PresentationFormat>
  <Paragraphs>60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gcancro@kokkugames.com</dc:creator>
  <cp:lastModifiedBy>gcancro@kokkugames.com</cp:lastModifiedBy>
  <cp:revision>5</cp:revision>
  <dcterms:created xsi:type="dcterms:W3CDTF">2025-06-05T12:00:02Z</dcterms:created>
  <dcterms:modified xsi:type="dcterms:W3CDTF">2025-06-06T12:33:19Z</dcterms:modified>
</cp:coreProperties>
</file>

<file path=docProps/thumbnail.jpeg>
</file>